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92" r:id="rId5"/>
    <p:sldId id="293" r:id="rId6"/>
    <p:sldId id="272" r:id="rId7"/>
    <p:sldId id="259" r:id="rId8"/>
    <p:sldId id="268" r:id="rId9"/>
    <p:sldId id="264" r:id="rId10"/>
    <p:sldId id="269" r:id="rId11"/>
    <p:sldId id="261" r:id="rId12"/>
    <p:sldId id="262" r:id="rId13"/>
    <p:sldId id="265" r:id="rId14"/>
    <p:sldId id="287" r:id="rId15"/>
    <p:sldId id="270" r:id="rId16"/>
    <p:sldId id="267" r:id="rId17"/>
    <p:sldId id="271" r:id="rId18"/>
    <p:sldId id="288" r:id="rId19"/>
    <p:sldId id="289" r:id="rId20"/>
    <p:sldId id="291" r:id="rId21"/>
    <p:sldId id="290" r:id="rId22"/>
    <p:sldId id="273" r:id="rId23"/>
    <p:sldId id="274" r:id="rId24"/>
    <p:sldId id="275" r:id="rId25"/>
    <p:sldId id="279" r:id="rId26"/>
    <p:sldId id="280" r:id="rId27"/>
    <p:sldId id="281" r:id="rId28"/>
    <p:sldId id="282" r:id="rId29"/>
    <p:sldId id="294" r:id="rId30"/>
    <p:sldId id="296" r:id="rId31"/>
    <p:sldId id="297" r:id="rId32"/>
    <p:sldId id="298" r:id="rId33"/>
    <p:sldId id="283" r:id="rId34"/>
    <p:sldId id="285" r:id="rId35"/>
    <p:sldId id="286" r:id="rId36"/>
    <p:sldId id="284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00FF"/>
    <a:srgbClr val="FF0066"/>
    <a:srgbClr val="0000FF"/>
    <a:srgbClr val="FF6600"/>
    <a:srgbClr val="CC00CC"/>
    <a:srgbClr val="E78F2E"/>
    <a:srgbClr val="996633"/>
    <a:srgbClr val="FF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四平</c:v>
                </c:pt>
              </c:strCache>
            </c:strRef>
          </c:tx>
          <c:spPr>
            <a:solidFill>
              <a:srgbClr val="E78F2E"/>
            </a:solidFill>
          </c:spPr>
          <c:invertIfNegative val="0"/>
          <c:cat>
            <c:strRef>
              <c:f>工作表1!$A$2:$A$8</c:f>
              <c:strCache>
                <c:ptCount val="7"/>
                <c:pt idx="0">
                  <c:v>每天</c:v>
                </c:pt>
                <c:pt idx="1">
                  <c:v>每周3~4次</c:v>
                </c:pt>
                <c:pt idx="2">
                  <c:v>每周1~2次</c:v>
                </c:pt>
                <c:pt idx="3">
                  <c:v>每月3~4次</c:v>
                </c:pt>
                <c:pt idx="4">
                  <c:v>每月1~2次</c:v>
                </c:pt>
                <c:pt idx="5">
                  <c:v>不一定</c:v>
                </c:pt>
                <c:pt idx="6">
                  <c:v>未曾去過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35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東區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工作表1!$A$2:$A$8</c:f>
              <c:strCache>
                <c:ptCount val="7"/>
                <c:pt idx="0">
                  <c:v>每天</c:v>
                </c:pt>
                <c:pt idx="1">
                  <c:v>每周3~4次</c:v>
                </c:pt>
                <c:pt idx="2">
                  <c:v>每周1~2次</c:v>
                </c:pt>
                <c:pt idx="3">
                  <c:v>每月3~4次</c:v>
                </c:pt>
                <c:pt idx="4">
                  <c:v>每月1~2次</c:v>
                </c:pt>
                <c:pt idx="5">
                  <c:v>不一定</c:v>
                </c:pt>
                <c:pt idx="6">
                  <c:v>未曾去過</c:v>
                </c:pt>
              </c:strCache>
            </c:strRef>
          </c:cat>
          <c:val>
            <c:numRef>
              <c:f>工作表1!$C$2:$C$8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34</c:v>
                </c:pt>
                <c:pt idx="5">
                  <c:v>28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84480"/>
        <c:axId val="95686016"/>
      </c:barChart>
      <c:catAx>
        <c:axId val="9568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5686016"/>
        <c:crosses val="autoZero"/>
        <c:auto val="1"/>
        <c:lblAlgn val="ctr"/>
        <c:lblOffset val="100"/>
        <c:noMultiLvlLbl val="0"/>
      </c:catAx>
      <c:valAx>
        <c:axId val="956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84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四平</c:v>
                </c:pt>
              </c:strCache>
            </c:strRef>
          </c:tx>
          <c:spPr>
            <a:ln>
              <a:solidFill>
                <a:srgbClr val="E78F2E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6.0931420726421364E-3"/>
                  <c:y val="-3.135309335297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6600FF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工作表1!$A$2:$A$11</c:f>
              <c:strCache>
                <c:ptCount val="10"/>
                <c:pt idx="0">
                  <c:v>交通便利</c:v>
                </c:pt>
                <c:pt idx="1">
                  <c:v>有人情味</c:v>
                </c:pt>
                <c:pt idx="2">
                  <c:v>流行氣氛</c:v>
                </c:pt>
                <c:pt idx="3">
                  <c:v>建築特色</c:v>
                </c:pt>
                <c:pt idx="4">
                  <c:v>繁華街道</c:v>
                </c:pt>
                <c:pt idx="5">
                  <c:v>熱鬧夜市</c:v>
                </c:pt>
                <c:pt idx="6">
                  <c:v>餐廳多</c:v>
                </c:pt>
                <c:pt idx="7">
                  <c:v>商品多</c:v>
                </c:pt>
                <c:pt idx="8">
                  <c:v>價格合理</c:v>
                </c:pt>
                <c:pt idx="9">
                  <c:v>食物好吃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17.600000000000001</c:v>
                </c:pt>
                <c:pt idx="1">
                  <c:v>11.8</c:v>
                </c:pt>
                <c:pt idx="2">
                  <c:v>4.9000000000000004</c:v>
                </c:pt>
                <c:pt idx="3">
                  <c:v>3.9</c:v>
                </c:pt>
                <c:pt idx="4">
                  <c:v>5.9</c:v>
                </c:pt>
                <c:pt idx="5">
                  <c:v>8.8000000000000007</c:v>
                </c:pt>
                <c:pt idx="6">
                  <c:v>6.9</c:v>
                </c:pt>
                <c:pt idx="7">
                  <c:v>10.8</c:v>
                </c:pt>
                <c:pt idx="8">
                  <c:v>18.600000000000001</c:v>
                </c:pt>
                <c:pt idx="9">
                  <c:v>10.8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東區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3.0465710363211241E-3"/>
                  <c:y val="6.2706186705942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工作表1!$A$2:$A$11</c:f>
              <c:strCache>
                <c:ptCount val="10"/>
                <c:pt idx="0">
                  <c:v>交通便利</c:v>
                </c:pt>
                <c:pt idx="1">
                  <c:v>有人情味</c:v>
                </c:pt>
                <c:pt idx="2">
                  <c:v>流行氣氛</c:v>
                </c:pt>
                <c:pt idx="3">
                  <c:v>建築特色</c:v>
                </c:pt>
                <c:pt idx="4">
                  <c:v>繁華街道</c:v>
                </c:pt>
                <c:pt idx="5">
                  <c:v>熱鬧夜市</c:v>
                </c:pt>
                <c:pt idx="6">
                  <c:v>餐廳多</c:v>
                </c:pt>
                <c:pt idx="7">
                  <c:v>商品多</c:v>
                </c:pt>
                <c:pt idx="8">
                  <c:v>價格合理</c:v>
                </c:pt>
                <c:pt idx="9">
                  <c:v>食物好吃</c:v>
                </c:pt>
              </c:strCache>
            </c:str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21.5</c:v>
                </c:pt>
                <c:pt idx="1">
                  <c:v>0.5</c:v>
                </c:pt>
                <c:pt idx="2">
                  <c:v>17.600000000000001</c:v>
                </c:pt>
                <c:pt idx="3">
                  <c:v>4.9000000000000004</c:v>
                </c:pt>
                <c:pt idx="4">
                  <c:v>15.1</c:v>
                </c:pt>
                <c:pt idx="5">
                  <c:v>2.4</c:v>
                </c:pt>
                <c:pt idx="6">
                  <c:v>16.100000000000001</c:v>
                </c:pt>
                <c:pt idx="7">
                  <c:v>17.100000000000001</c:v>
                </c:pt>
                <c:pt idx="8">
                  <c:v>0</c:v>
                </c:pt>
                <c:pt idx="9">
                  <c:v>4.9000000000000004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342144"/>
        <c:axId val="112343680"/>
      </c:lineChart>
      <c:catAx>
        <c:axId val="112342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343680"/>
        <c:crosses val="autoZero"/>
        <c:auto val="1"/>
        <c:lblAlgn val="ctr"/>
        <c:lblOffset val="100"/>
        <c:noMultiLvlLbl val="0"/>
      </c:catAx>
      <c:valAx>
        <c:axId val="112343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3421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女</c:v>
                </c:pt>
              </c:strCache>
            </c:strRef>
          </c:tx>
          <c:dPt>
            <c:idx val="0"/>
            <c:bubble3D val="0"/>
            <c:spPr>
              <a:solidFill>
                <a:srgbClr val="E78F2E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四平</c:v>
                </c:pt>
                <c:pt idx="1">
                  <c:v>東區</c:v>
                </c:pt>
                <c:pt idx="2">
                  <c:v>四平&amp;東區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21</c:v>
                </c:pt>
                <c:pt idx="1">
                  <c:v>40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學生</a:t>
            </a:r>
            <a:r>
              <a:rPr lang="en-US" altLang="zh-TW" dirty="0" smtClean="0"/>
              <a:t>(23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學生</c:v>
                </c:pt>
              </c:strCache>
            </c:strRef>
          </c:tx>
          <c:dPt>
            <c:idx val="0"/>
            <c:bubble3D val="0"/>
            <c:spPr>
              <a:solidFill>
                <a:srgbClr val="E78F2E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四平</c:v>
                </c:pt>
                <c:pt idx="1">
                  <c:v>東區</c:v>
                </c:pt>
                <c:pt idx="2">
                  <c:v>四平&amp;東區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上班族</a:t>
            </a:r>
            <a:r>
              <a:rPr lang="en-US" altLang="zh-TW" dirty="0" smtClean="0"/>
              <a:t>(36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上班族</c:v>
                </c:pt>
              </c:strCache>
            </c:strRef>
          </c:tx>
          <c:dPt>
            <c:idx val="0"/>
            <c:bubble3D val="0"/>
            <c:spPr>
              <a:solidFill>
                <a:srgbClr val="E78F2E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四平</c:v>
                </c:pt>
                <c:pt idx="1">
                  <c:v>東區</c:v>
                </c:pt>
                <c:pt idx="2">
                  <c:v>四平&amp;東區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11</c:v>
                </c:pt>
                <c:pt idx="1">
                  <c:v>20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其他</a:t>
            </a:r>
            <a:r>
              <a:rPr lang="en-US" altLang="zh-TW" dirty="0" smtClean="0"/>
              <a:t>(8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其他</c:v>
                </c:pt>
              </c:strCache>
            </c:strRef>
          </c:tx>
          <c:dPt>
            <c:idx val="0"/>
            <c:bubble3D val="0"/>
            <c:spPr>
              <a:solidFill>
                <a:srgbClr val="E78F2E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四平</c:v>
                </c:pt>
                <c:pt idx="1">
                  <c:v>東區</c:v>
                </c:pt>
                <c:pt idx="2">
                  <c:v>四平&amp;東區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男</a:t>
            </a:r>
            <a:r>
              <a:rPr lang="en-US" altLang="zh-TW" dirty="0" smtClean="0"/>
              <a:t>(24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男</c:v>
                </c:pt>
              </c:strCache>
            </c:strRef>
          </c:tx>
          <c:dPt>
            <c:idx val="0"/>
            <c:bubble3D val="0"/>
            <c:spPr>
              <a:solidFill>
                <a:srgbClr val="E78F2E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四平</c:v>
                </c:pt>
                <c:pt idx="1">
                  <c:v>東區</c:v>
                </c:pt>
                <c:pt idx="2">
                  <c:v>四平&amp;東區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女</a:t>
            </a:r>
            <a:r>
              <a:rPr lang="en-US" altLang="zh-TW" dirty="0" smtClean="0"/>
              <a:t>(43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layout>
        <c:manualLayout>
          <c:xMode val="edge"/>
          <c:yMode val="edge"/>
          <c:x val="0.45940115740740739"/>
          <c:y val="1.60353535353535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女</c:v>
                </c:pt>
              </c:strCache>
            </c:strRef>
          </c:tx>
          <c:dPt>
            <c:idx val="0"/>
            <c:bubble3D val="0"/>
            <c:spPr>
              <a:solidFill>
                <a:srgbClr val="E78F2E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四平</c:v>
                </c:pt>
                <c:pt idx="1">
                  <c:v>東區</c:v>
                </c:pt>
                <c:pt idx="2">
                  <c:v>四平&amp;東區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7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9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4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4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3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3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30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2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6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0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A422-9F80-48D9-987B-FE35F8C6233A}" type="datetimeFigureOut">
              <a:rPr lang="zh-TW" altLang="en-US" smtClean="0"/>
              <a:t>2013/10/17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E91F-19C3-4A7D-88A5-614C6742C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6ABD-E300-434E-998B-D53B02B1E7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8110-38E3-4662-94DD-B60DE27D2C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9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185711">
            <a:off x="1475795" y="2511217"/>
            <a:ext cx="2783189" cy="1368152"/>
          </a:xfrm>
        </p:spPr>
        <p:txBody>
          <a:bodyPr>
            <a:noAutofit/>
          </a:bodyPr>
          <a:lstStyle/>
          <a:p>
            <a:pPr algn="l"/>
            <a:r>
              <a:rPr lang="zh-TW" altLang="en-US" sz="6600" b="1" spc="50" dirty="0" smtClean="0">
                <a:ln w="254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7600" b="1" spc="50" dirty="0" smtClean="0">
                <a:ln w="24511" cmpd="dbl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7020000" algn="ctr" rotWithShape="0">
                    <a:srgbClr val="000000"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四平</a:t>
            </a:r>
            <a:endParaRPr lang="zh-TW" altLang="en-US" sz="7600" b="1" spc="50" dirty="0">
              <a:ln w="24511" cmpd="dbl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7020000" algn="ctr" rotWithShape="0">
                  <a:srgbClr val="000000">
                    <a:alpha val="3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88024" y="6021288"/>
            <a:ext cx="23762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      </a:t>
            </a:r>
            <a:r>
              <a:rPr lang="en-US" altLang="zh-TW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105</a:t>
            </a:r>
            <a:r>
              <a:rPr lang="zh-TW" altLang="en-US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       </a:t>
            </a:r>
            <a:r>
              <a:rPr lang="en-US" altLang="zh-TW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05</a:t>
            </a:r>
            <a:r>
              <a:rPr lang="zh-TW" altLang="en-US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吳向雲</a:t>
            </a:r>
            <a:endParaRPr lang="en-US" altLang="zh-TW" b="1" dirty="0" smtClean="0">
              <a:solidFill>
                <a:prstClr val="black"/>
              </a:solidFill>
              <a:latin typeface="Adobe Hebrew" pitchFamily="18" charset="-79"/>
              <a:ea typeface="華康雅風體W3(P)" pitchFamily="66" charset="-120"/>
              <a:cs typeface="Adobe Hebrew" pitchFamily="18" charset="-79"/>
            </a:endParaRPr>
          </a:p>
          <a:p>
            <a:endParaRPr lang="en-US" altLang="zh-TW" sz="500" b="1" dirty="0" smtClean="0">
              <a:solidFill>
                <a:prstClr val="black"/>
              </a:solidFill>
              <a:latin typeface="Adobe Hebrew" pitchFamily="18" charset="-79"/>
              <a:ea typeface="華康雅風體W3(P)" pitchFamily="66" charset="-120"/>
              <a:cs typeface="Adobe Hebrew" pitchFamily="18" charset="-79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17</a:t>
            </a:r>
            <a:r>
              <a:rPr lang="zh-TW" altLang="en-US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黃鈺</a:t>
            </a:r>
            <a:r>
              <a:rPr lang="zh-TW" altLang="en-US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絜  </a:t>
            </a:r>
            <a:r>
              <a:rPr lang="en-US" altLang="zh-TW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18</a:t>
            </a:r>
            <a:r>
              <a:rPr lang="zh-TW" altLang="en-US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黃瀅瀅</a:t>
            </a:r>
            <a:endParaRPr lang="en-US" altLang="zh-TW" sz="500" b="1" dirty="0" smtClean="0">
              <a:solidFill>
                <a:prstClr val="black"/>
              </a:solidFill>
              <a:latin typeface="Adobe Hebrew" pitchFamily="18" charset="-79"/>
              <a:ea typeface="華康雅風體W3(P)" pitchFamily="66" charset="-120"/>
              <a:cs typeface="Adobe Hebrew" pitchFamily="18" charset="-79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 rot="255952">
            <a:off x="4762694" y="4476181"/>
            <a:ext cx="303751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7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東區</a:t>
            </a:r>
          </a:p>
        </p:txBody>
      </p:sp>
      <p:sp>
        <p:nvSpPr>
          <p:cNvPr id="8" name="文字方塊 7"/>
          <p:cNvSpPr txBox="1"/>
          <p:nvPr/>
        </p:nvSpPr>
        <p:spPr>
          <a:xfrm rot="20972326">
            <a:off x="4174833" y="2989196"/>
            <a:ext cx="88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遇</a:t>
            </a:r>
            <a:endParaRPr lang="zh-TW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9512" y="6269250"/>
            <a:ext cx="155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Adobe Hebrew" pitchFamily="18" charset="-79"/>
                <a:cs typeface="Adobe Hebrew" pitchFamily="18" charset="-79"/>
              </a:rPr>
              <a:t>2013/10</a:t>
            </a:r>
            <a:r>
              <a:rPr lang="zh-TW" altLang="en-US" sz="2000" b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altLang="zh-TW" sz="2000" b="1" dirty="0" smtClean="0">
                <a:latin typeface="Adobe Hebrew" pitchFamily="18" charset="-79"/>
                <a:cs typeface="Adobe Hebrew" pitchFamily="18" charset="-79"/>
              </a:rPr>
              <a:t>/01</a:t>
            </a:r>
            <a:endParaRPr lang="zh-TW" altLang="en-US" sz="2000" b="1" dirty="0">
              <a:latin typeface="Adobe Hebrew" pitchFamily="18" charset="-79"/>
              <a:cs typeface="Adobe Hebrew" pitchFamily="18" charset="-79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7" name="矩形 16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876256" y="6029126"/>
            <a:ext cx="225685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23</a:t>
            </a:r>
            <a:r>
              <a:rPr lang="zh-TW" altLang="en-US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王少羣  </a:t>
            </a:r>
            <a:r>
              <a:rPr lang="en-US" altLang="zh-TW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29</a:t>
            </a:r>
            <a:r>
              <a:rPr lang="zh-TW" altLang="en-US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林家任 </a:t>
            </a:r>
            <a:endParaRPr lang="en-US" altLang="zh-TW" b="1" dirty="0">
              <a:solidFill>
                <a:prstClr val="black"/>
              </a:solidFill>
              <a:latin typeface="Adobe Hebrew" pitchFamily="18" charset="-79"/>
              <a:ea typeface="華康雅風體W3(P)" pitchFamily="66" charset="-120"/>
              <a:cs typeface="Adobe Hebrew" pitchFamily="18" charset="-79"/>
            </a:endParaRPr>
          </a:p>
          <a:p>
            <a:endParaRPr lang="en-US" altLang="zh-TW" sz="500" b="1" dirty="0">
              <a:solidFill>
                <a:prstClr val="black"/>
              </a:solidFill>
              <a:latin typeface="Adobe Hebrew" pitchFamily="18" charset="-79"/>
              <a:ea typeface="華康雅風體W3(P)" pitchFamily="66" charset="-120"/>
              <a:cs typeface="Adobe Hebrew" pitchFamily="18" charset="-79"/>
            </a:endParaRPr>
          </a:p>
          <a:p>
            <a:r>
              <a:rPr lang="en-US" altLang="zh-TW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31</a:t>
            </a:r>
            <a:r>
              <a:rPr lang="zh-TW" altLang="en-US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紀弘哲  </a:t>
            </a:r>
            <a:r>
              <a:rPr lang="en-US" altLang="zh-TW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39</a:t>
            </a:r>
            <a:r>
              <a:rPr lang="zh-TW" altLang="en-US" b="1" dirty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蕭名</a:t>
            </a:r>
            <a:r>
              <a:rPr lang="zh-TW" altLang="en-US" b="1" dirty="0" smtClean="0">
                <a:solidFill>
                  <a:prstClr val="black"/>
                </a:solidFill>
                <a:latin typeface="Adobe Hebrew" pitchFamily="18" charset="-79"/>
                <a:ea typeface="華康雅風體W3(P)" pitchFamily="66" charset="-120"/>
                <a:cs typeface="Adobe Hebrew" pitchFamily="18" charset="-79"/>
              </a:rPr>
              <a:t>佑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 rot="266108">
            <a:off x="933622" y="180538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endParaRPr lang="zh-TW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1038992">
            <a:off x="5060870" y="3513871"/>
            <a:ext cx="985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zh-TW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73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8" grpId="0"/>
      <p:bldP spid="10" grpId="0"/>
      <p:bldP spid="3" grpId="0"/>
      <p:bldP spid="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四平商圈因鄰近蓬勃發展的中山區金融核心，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街上琳瑯滿目的商品打多針對成熟的</a:t>
            </a:r>
            <a:r>
              <a:rPr lang="zh-TW" altLang="en-US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女性上班族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所需，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服飾以</a:t>
            </a:r>
            <a:r>
              <a:rPr lang="zh-TW" altLang="en-US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平價套裝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為主，尚有皮鞋、配件、童裝，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以及仕女美容館，因此有「</a:t>
            </a:r>
            <a:r>
              <a:rPr lang="zh-TW" altLang="en-US" sz="2600" dirty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女人街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」之稱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en-US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特色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2" name="內容版面配置區 17"/>
          <p:cNvSpPr txBox="1">
            <a:spLocks/>
          </p:cNvSpPr>
          <p:nvPr/>
        </p:nvSpPr>
        <p:spPr bwMode="auto">
          <a:xfrm>
            <a:off x="593221" y="2852936"/>
            <a:ext cx="657106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午休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時分是四平街人潮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的高峰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期，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巷中各式小吃家家高朋滿座。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下</a:t>
            </a:r>
            <a:r>
              <a:rPr lang="zh-TW" altLang="en-US" sz="2600" dirty="0" smtClean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班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時分，外食族總是在這吃飽喝足，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順便避開交通尖峰時刻再回家。</a:t>
            </a:r>
            <a:endParaRPr lang="zh-TW" altLang="en-US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特色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2" name="內容版面配置區 17"/>
          <p:cNvSpPr txBox="1">
            <a:spLocks/>
          </p:cNvSpPr>
          <p:nvPr/>
        </p:nvSpPr>
        <p:spPr bwMode="auto">
          <a:xfrm>
            <a:off x="593221" y="2852936"/>
            <a:ext cx="71471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至於</a:t>
            </a:r>
            <a:r>
              <a:rPr lang="zh-TW" altLang="en-US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交通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方面，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四平街是</a:t>
            </a:r>
            <a:r>
              <a:rPr lang="zh-TW" altLang="en-US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松江路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與</a:t>
            </a:r>
            <a:r>
              <a:rPr lang="zh-TW" altLang="en-US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建國南北路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的輔助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道路。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而街上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大多是早期的日式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宿舍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和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行政院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宿舍拆除後改建的一般公寓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多屬於</a:t>
            </a:r>
            <a:r>
              <a:rPr lang="zh-TW" altLang="en-US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住宅區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，唯有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松江路口屬於</a:t>
            </a:r>
            <a:r>
              <a:rPr lang="zh-TW" altLang="en-US" sz="2600" dirty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商業區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en-US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3" name="矩形 12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特色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1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</a:t>
            </a:r>
            <a:r>
              <a:rPr lang="zh-TW" altLang="en-US" sz="3000" dirty="0" smtClean="0"/>
              <a:t>簡介</a:t>
            </a:r>
            <a:endParaRPr lang="en-US" altLang="zh-TW" sz="3000" dirty="0" smtClean="0"/>
          </a:p>
        </p:txBody>
      </p:sp>
      <p:sp>
        <p:nvSpPr>
          <p:cNvPr id="2" name="矩形 1"/>
          <p:cNvSpPr/>
          <p:nvPr/>
        </p:nvSpPr>
        <p:spPr>
          <a:xfrm>
            <a:off x="965185" y="1733907"/>
            <a:ext cx="2685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   </a:t>
            </a:r>
            <a:endParaRPr lang="zh-TW" alt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21976"/>
            <a:ext cx="3801600" cy="216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1" y="3212976"/>
            <a:ext cx="3360000" cy="25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23" y="1700928"/>
            <a:ext cx="32481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1967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年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北市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升格為</a:t>
            </a:r>
            <a:r>
              <a:rPr lang="en-US" altLang="zh-TW" sz="2600" dirty="0" err="1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直轄市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，配合市政的大幅建設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開闢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通往郊區的基礎交通幹道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err="1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忠孝東路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為當時往東區修築的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幹道。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1970年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以前，</a:t>
            </a:r>
            <a:r>
              <a:rPr lang="zh-TW" altLang="zh-TW" sz="2600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忠孝東路四段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還是一片</a:t>
            </a:r>
            <a:r>
              <a:rPr lang="zh-TW" altLang="zh-TW" sz="2600" dirty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稻田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仍是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台北郊區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 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背景</a:t>
            </a:r>
            <a:endParaRPr lang="zh-TW" altLang="en-US" sz="4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1980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年，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台北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的開發，侷限於</a:t>
            </a:r>
            <a:r>
              <a:rPr lang="en-US" altLang="zh-TW" sz="2600" dirty="0" err="1" smtClean="0">
                <a:solidFill>
                  <a:srgbClr val="FF0000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台北府</a:t>
            </a:r>
            <a:r>
              <a:rPr lang="zh-TW" altLang="en-US" sz="2600" dirty="0" smtClean="0">
                <a:solidFill>
                  <a:srgbClr val="FF0000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城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內。</a:t>
            </a:r>
            <a:endParaRPr lang="en-US" altLang="zh-TW" sz="2600" dirty="0" smtClean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endParaRPr lang="zh-TW" altLang="zh-TW" sz="8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日</a:t>
            </a:r>
            <a:r>
              <a:rPr lang="zh-TW" altLang="en-US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治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時</a:t>
            </a:r>
            <a:r>
              <a:rPr lang="zh-TW" altLang="en-US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期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，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市區的開發向東擴張，但止於</a:t>
            </a:r>
            <a:r>
              <a:rPr lang="en-US" altLang="zh-TW" sz="2600" dirty="0" err="1">
                <a:solidFill>
                  <a:srgbClr val="0000FF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堀川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，</a:t>
            </a:r>
            <a:endParaRPr lang="en-US" altLang="zh-TW" sz="2600" dirty="0" smtClean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endParaRPr lang="en-US" altLang="zh-TW" sz="800" dirty="0" smtClean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今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東區一帶，當時只是一片未開發的</a:t>
            </a:r>
            <a:r>
              <a:rPr lang="zh-TW" altLang="zh-TW" sz="2600" dirty="0">
                <a:solidFill>
                  <a:srgbClr val="FF6600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農地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。</a:t>
            </a:r>
            <a:endParaRPr lang="en-US" altLang="zh-TW" sz="2600" dirty="0" smtClean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endParaRPr lang="en-US" altLang="zh-TW" sz="8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r>
              <a:rPr lang="zh-TW" altLang="en-US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光復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後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，</a:t>
            </a:r>
            <a:r>
              <a:rPr lang="zh-TW" altLang="zh-TW" sz="2600" dirty="0">
                <a:solidFill>
                  <a:srgbClr val="009900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大專院校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多設於台北市或近郊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，</a:t>
            </a:r>
            <a:endParaRPr lang="en-US" altLang="zh-TW" sz="2600" dirty="0" smtClean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endParaRPr lang="en-US" altLang="zh-TW" sz="8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r>
              <a:rPr lang="zh-TW" altLang="en-US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許多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民眾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北上求學、工作</a:t>
            </a:r>
            <a:r>
              <a:rPr lang="zh-TW" altLang="en-US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，</a:t>
            </a:r>
            <a:endParaRPr lang="en-US" altLang="zh-TW" sz="2600" dirty="0" smtClean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endParaRPr lang="zh-TW" altLang="zh-TW" sz="8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人口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快速增加，西區過度擁擠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，市民</a:t>
            </a:r>
            <a:r>
              <a:rPr lang="zh-TW" altLang="zh-TW" sz="2600" dirty="0">
                <a:latin typeface="DFGothic-EB" panose="02010609010101010101" pitchFamily="1" charset="-128"/>
                <a:ea typeface="DFGothic-EB" panose="02010609010101010101" pitchFamily="1" charset="-128"/>
              </a:rPr>
              <a:t>開始遷往東區</a:t>
            </a:r>
            <a:r>
              <a:rPr lang="zh-TW" altLang="zh-TW" sz="2600" dirty="0" smtClean="0">
                <a:latin typeface="DFGothic-EB" panose="02010609010101010101" pitchFamily="1" charset="-128"/>
                <a:ea typeface="DFGothic-EB" panose="02010609010101010101" pitchFamily="1" charset="-128"/>
              </a:rPr>
              <a:t>。</a:t>
            </a:r>
            <a:endParaRPr lang="zh-TW" altLang="en-US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zh-TW" sz="26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背景</a:t>
            </a:r>
            <a:endParaRPr lang="zh-TW" altLang="en-US" sz="4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7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1970年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後</a:t>
            </a:r>
            <a:r>
              <a:rPr lang="zh-TW" altLang="zh-TW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忠孝東路三、四段通車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，帶動東區發展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沿線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商圈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興起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初步取代了擁擠的西區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成為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台北</a:t>
            </a:r>
            <a:r>
              <a:rPr lang="zh-TW" altLang="zh-TW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新興商業中心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信義</a:t>
            </a:r>
            <a:r>
              <a:rPr lang="zh-TW" altLang="zh-TW" sz="2600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計畫區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捷運</a:t>
            </a:r>
            <a:r>
              <a:rPr lang="en-US" altLang="zh-TW" sz="2600" dirty="0" err="1" smtClean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文湖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err="1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南港線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的完工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加速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東區的發展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zh-TW" sz="26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背景</a:t>
            </a:r>
            <a:endParaRPr lang="zh-TW" altLang="en-US" sz="4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5" name="矩形 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998386" y="3075651"/>
            <a:ext cx="5136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調查</a:t>
            </a:r>
            <a:r>
              <a:rPr lang="zh-TW" altLang="en-US" sz="24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8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&amp;</a:t>
            </a:r>
            <a:r>
              <a:rPr lang="zh-TW" alt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8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結果</a:t>
            </a:r>
            <a:endParaRPr lang="en-US" altLang="zh-TW" sz="8000" b="1" spc="50" dirty="0" smtClean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7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5" name="矩形 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內容版面配置區 17"/>
          <p:cNvSpPr txBox="1">
            <a:spLocks/>
          </p:cNvSpPr>
          <p:nvPr/>
        </p:nvSpPr>
        <p:spPr bwMode="auto">
          <a:xfrm>
            <a:off x="581999" y="2492896"/>
            <a:ext cx="828129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為探討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商圈人潮減少之原因，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我們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以相對於四平商圈、</a:t>
            </a:r>
            <a:r>
              <a:rPr lang="zh-TW" altLang="en-US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人潮較多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知名度較高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的東區做為比較對象，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並製作問卷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，希望透過問卷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能了解</a:t>
            </a:r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實際上民眾對這兩個商圈的</a:t>
            </a:r>
            <a:r>
              <a:rPr lang="zh-TW" altLang="en-US" sz="2600" dirty="0" smtClean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認知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與</a:t>
            </a:r>
            <a:r>
              <a:rPr lang="zh-TW" altLang="en-US" sz="2600" dirty="0" smtClean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消費狀況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比較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其中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差異後，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進而提出</a:t>
            </a:r>
            <a:r>
              <a:rPr lang="zh-TW" altLang="en-US" sz="2600" dirty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改善方法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11694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5" name="矩形 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1" name="內容版面配置區 17"/>
          <p:cNvSpPr txBox="1">
            <a:spLocks/>
          </p:cNvSpPr>
          <p:nvPr/>
        </p:nvSpPr>
        <p:spPr bwMode="auto">
          <a:xfrm>
            <a:off x="593221" y="1844823"/>
            <a:ext cx="8281292" cy="47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問卷中大致上有下列這些問題：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1.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性別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2.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年齡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3.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職業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4.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對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四平、東區是否有概念或印象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5.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去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四平、東區觀光或消費的頻率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6.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東區有何吸引力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7.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去四平、東區的目的為何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8.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認為造成四平、東區人潮多寡之因素為何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6" t="8475" r="8857" b="8048"/>
          <a:stretch/>
        </p:blipFill>
        <p:spPr bwMode="auto">
          <a:xfrm>
            <a:off x="4338009" y="265756"/>
            <a:ext cx="4536504" cy="63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1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440286" y="3075651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前言</a:t>
            </a:r>
            <a:endParaRPr lang="zh-TW" altLang="en-US" sz="8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5" name="矩形 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並在</a:t>
            </a:r>
            <a:r>
              <a:rPr lang="zh-TW" altLang="en-US" sz="2600" dirty="0" smtClean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及</a:t>
            </a:r>
            <a:r>
              <a:rPr lang="zh-TW" altLang="en-US" sz="2600" dirty="0" smtClean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各發放</a:t>
            </a:r>
            <a:r>
              <a:rPr lang="zh-TW" altLang="en-US" sz="1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30</a:t>
            </a:r>
            <a:r>
              <a:rPr lang="zh-TW" altLang="en-US" sz="1000" dirty="0" smtClean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2600" dirty="0" smtClean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張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問卷，</a:t>
            </a:r>
            <a:r>
              <a:rPr lang="zh-TW" altLang="en-US" sz="2600" dirty="0" smtClean="0">
                <a:solidFill>
                  <a:srgbClr val="00B0F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台北車站</a:t>
            </a:r>
            <a:r>
              <a:rPr lang="zh-TW" altLang="en-US" sz="1000" dirty="0" smtClean="0">
                <a:solidFill>
                  <a:srgbClr val="00B0F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solidFill>
                  <a:srgbClr val="00B0F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40</a:t>
            </a:r>
            <a:r>
              <a:rPr lang="zh-TW" altLang="en-US" sz="1000" dirty="0" smtClean="0">
                <a:solidFill>
                  <a:srgbClr val="00B0F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2600" dirty="0" smtClean="0">
                <a:solidFill>
                  <a:srgbClr val="00B0F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張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在</a:t>
            </a:r>
            <a:r>
              <a:rPr lang="zh-TW" altLang="en-US" sz="1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100</a:t>
            </a:r>
            <a:r>
              <a:rPr lang="zh-TW" altLang="en-US" sz="1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張問卷中，回收</a:t>
            </a:r>
            <a:r>
              <a:rPr lang="zh-TW" altLang="en-US" sz="1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67</a:t>
            </a:r>
            <a:r>
              <a:rPr lang="zh-TW" altLang="en-US" sz="10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張有效問卷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作為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四平及東區各項比較的參考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且依其調查結果之數據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製作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以下圖表，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包括兩商圈之</a:t>
            </a:r>
            <a:r>
              <a:rPr lang="zh-TW" altLang="en-US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觀光頻率、特色、知名度及評價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等。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27504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val="3452274829"/>
              </p:ext>
            </p:extLst>
          </p:nvPr>
        </p:nvGraphicFramePr>
        <p:xfrm>
          <a:off x="987286" y="2482443"/>
          <a:ext cx="7401138" cy="404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4860032" y="2420888"/>
            <a:ext cx="1080000" cy="900000"/>
            <a:chOff x="3635896" y="1857933"/>
            <a:chExt cx="1656184" cy="1283035"/>
          </a:xfrm>
        </p:grpSpPr>
        <p:sp>
          <p:nvSpPr>
            <p:cNvPr id="12" name="爆炸 2 11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14" name="矩形 13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27231" y="1774557"/>
            <a:ext cx="3050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觀光</a:t>
            </a:r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頻率</a:t>
            </a:r>
            <a:r>
              <a:rPr lang="en-US" altLang="zh-TW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(%)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AsOne/>
      </p:bldGraphic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sp>
        <p:nvSpPr>
          <p:cNvPr id="13" name="矩形 12"/>
          <p:cNvSpPr/>
          <p:nvPr/>
        </p:nvSpPr>
        <p:spPr>
          <a:xfrm>
            <a:off x="727231" y="1774557"/>
            <a:ext cx="3050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商圈特色</a:t>
            </a:r>
            <a:r>
              <a:rPr lang="en-US" altLang="zh-TW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(%)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val="3408372721"/>
              </p:ext>
            </p:extLst>
          </p:nvPr>
        </p:nvGraphicFramePr>
        <p:xfrm>
          <a:off x="411222" y="2474707"/>
          <a:ext cx="8337242" cy="405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6948264" y="3717032"/>
            <a:ext cx="1080000" cy="900000"/>
            <a:chOff x="3635896" y="1857933"/>
            <a:chExt cx="1656184" cy="1283035"/>
          </a:xfrm>
        </p:grpSpPr>
        <p:sp>
          <p:nvSpPr>
            <p:cNvPr id="12" name="爆炸 2 11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14" name="矩形 13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9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graphicFrame>
        <p:nvGraphicFramePr>
          <p:cNvPr id="12" name="圖表 11"/>
          <p:cNvGraphicFramePr/>
          <p:nvPr>
            <p:extLst>
              <p:ext uri="{D42A27DB-BD31-4B8C-83A1-F6EECF244321}">
                <p14:modId xmlns:p14="http://schemas.microsoft.com/office/powerpoint/2010/main" val="2880292241"/>
              </p:ext>
            </p:extLst>
          </p:nvPr>
        </p:nvGraphicFramePr>
        <p:xfrm>
          <a:off x="1858309" y="1988840"/>
          <a:ext cx="57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-180528" y="1772816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知名度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2" grpId="0">
        <p:bldAsOne/>
      </p:bldGraphic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graphicFrame>
        <p:nvGraphicFramePr>
          <p:cNvPr id="20" name="圖表 19"/>
          <p:cNvGraphicFramePr/>
          <p:nvPr>
            <p:extLst>
              <p:ext uri="{D42A27DB-BD31-4B8C-83A1-F6EECF244321}">
                <p14:modId xmlns:p14="http://schemas.microsoft.com/office/powerpoint/2010/main" val="686345926"/>
              </p:ext>
            </p:extLst>
          </p:nvPr>
        </p:nvGraphicFramePr>
        <p:xfrm>
          <a:off x="72216" y="2636912"/>
          <a:ext cx="420915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1201283862"/>
              </p:ext>
            </p:extLst>
          </p:nvPr>
        </p:nvGraphicFramePr>
        <p:xfrm>
          <a:off x="2555776" y="2708920"/>
          <a:ext cx="420915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圖表 21"/>
          <p:cNvGraphicFramePr/>
          <p:nvPr>
            <p:extLst>
              <p:ext uri="{D42A27DB-BD31-4B8C-83A1-F6EECF244321}">
                <p14:modId xmlns:p14="http://schemas.microsoft.com/office/powerpoint/2010/main" val="110541235"/>
              </p:ext>
            </p:extLst>
          </p:nvPr>
        </p:nvGraphicFramePr>
        <p:xfrm>
          <a:off x="5076056" y="2636912"/>
          <a:ext cx="420915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矩形 22"/>
          <p:cNvSpPr/>
          <p:nvPr/>
        </p:nvSpPr>
        <p:spPr>
          <a:xfrm>
            <a:off x="-180528" y="1772816"/>
            <a:ext cx="514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知名度</a:t>
            </a:r>
            <a:r>
              <a:rPr lang="zh-TW" altLang="en-US" sz="2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-</a:t>
            </a:r>
            <a:r>
              <a:rPr lang="en-US" altLang="zh-TW" sz="2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職業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517232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995936" y="5517232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88224" y="5517232"/>
            <a:ext cx="144016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19672" y="5404574"/>
            <a:ext cx="77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四平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188096" y="5404574"/>
            <a:ext cx="77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東區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786719" y="5404574"/>
            <a:ext cx="138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四平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東區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7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0" grpId="0">
        <p:bldAsOne/>
      </p:bldGraphic>
      <p:bldGraphic spid="21" grpId="0">
        <p:bldAsOne/>
      </p:bldGraphic>
      <p:bldGraphic spid="22" grpId="0">
        <p:bldAsOne/>
      </p:bldGraphic>
      <p:bldP spid="23" grpId="0"/>
      <p:bldP spid="3" grpId="0" animBg="1"/>
      <p:bldP spid="19" grpId="0" animBg="1"/>
      <p:bldP spid="24" grpId="0" animBg="1"/>
      <p:bldP spid="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-180528" y="1772816"/>
            <a:ext cx="514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知名度</a:t>
            </a:r>
            <a:r>
              <a:rPr lang="zh-TW" altLang="en-US" sz="2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-</a:t>
            </a:r>
            <a:r>
              <a:rPr lang="zh-TW" altLang="en-US" sz="2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性別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graphicFrame>
        <p:nvGraphicFramePr>
          <p:cNvPr id="20" name="圖表 19"/>
          <p:cNvGraphicFramePr/>
          <p:nvPr>
            <p:extLst>
              <p:ext uri="{D42A27DB-BD31-4B8C-83A1-F6EECF244321}">
                <p14:modId xmlns:p14="http://schemas.microsoft.com/office/powerpoint/2010/main" val="3702560073"/>
              </p:ext>
            </p:extLst>
          </p:nvPr>
        </p:nvGraphicFramePr>
        <p:xfrm>
          <a:off x="4566557" y="2564904"/>
          <a:ext cx="43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3972863181"/>
              </p:ext>
            </p:extLst>
          </p:nvPr>
        </p:nvGraphicFramePr>
        <p:xfrm>
          <a:off x="229929" y="2636912"/>
          <a:ext cx="43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80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Graphic spid="20" grpId="0">
        <p:bldAsOne/>
      </p:bldGraphic>
      <p:bldGraphic spid="2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調查與結果</a:t>
            </a:r>
            <a:endParaRPr lang="en-US" altLang="zh-TW" sz="3000" dirty="0" smtClean="0"/>
          </a:p>
        </p:txBody>
      </p:sp>
      <p:sp>
        <p:nvSpPr>
          <p:cNvPr id="13" name="矩形 12"/>
          <p:cNvSpPr/>
          <p:nvPr/>
        </p:nvSpPr>
        <p:spPr>
          <a:xfrm>
            <a:off x="828308" y="1774557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評價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22071"/>
              </p:ext>
            </p:extLst>
          </p:nvPr>
        </p:nvGraphicFramePr>
        <p:xfrm>
          <a:off x="683568" y="3212976"/>
          <a:ext cx="7920882" cy="2196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670"/>
                <a:gridCol w="1172702"/>
                <a:gridCol w="1172702"/>
                <a:gridCol w="1172702"/>
                <a:gridCol w="1172702"/>
                <a:gridCol w="1172702"/>
                <a:gridCol w="1172702"/>
              </a:tblGrid>
              <a:tr h="541644">
                <a:tc>
                  <a:txBody>
                    <a:bodyPr/>
                    <a:lstStyle/>
                    <a:p>
                      <a:pPr algn="l" fontAlgn="b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商店種類及數量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商圈街道規劃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交通便利性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847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多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不好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u="none" strike="noStrike" dirty="0"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不好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四平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C0000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14</a:t>
                      </a:r>
                      <a:endParaRPr lang="en-US" altLang="zh-TW" sz="3600" b="1" i="0" u="none" strike="noStrike" dirty="0">
                        <a:solidFill>
                          <a:srgbClr val="C0000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00B0F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29</a:t>
                      </a:r>
                      <a:endParaRPr lang="en-US" altLang="zh-TW" sz="3600" b="1" i="0" u="none" strike="noStrike" dirty="0">
                        <a:solidFill>
                          <a:srgbClr val="00B0F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C0000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27</a:t>
                      </a:r>
                      <a:endParaRPr lang="en-US" altLang="zh-TW" sz="3600" b="1" i="0" u="none" strike="noStrike" dirty="0">
                        <a:solidFill>
                          <a:srgbClr val="C0000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00B0F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11</a:t>
                      </a:r>
                      <a:endParaRPr lang="en-US" altLang="zh-TW" sz="3600" b="1" i="0" u="none" strike="noStrike" dirty="0">
                        <a:solidFill>
                          <a:srgbClr val="00B0F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C0000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27</a:t>
                      </a:r>
                      <a:endParaRPr lang="en-US" altLang="zh-TW" sz="3600" b="1" i="0" u="none" strike="noStrike" dirty="0">
                        <a:solidFill>
                          <a:srgbClr val="C0000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00B0F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8</a:t>
                      </a:r>
                      <a:endParaRPr lang="en-US" altLang="zh-TW" sz="3600" b="1" i="0" u="none" strike="noStrike" dirty="0">
                        <a:solidFill>
                          <a:srgbClr val="00B0F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DFPOP1-W9" panose="02010609010101010101" pitchFamily="1" charset="-128"/>
                          <a:ea typeface="DFPOP1-W9" panose="02010609010101010101" pitchFamily="1" charset="-128"/>
                        </a:rPr>
                        <a:t>東區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DFPOP1-W9" panose="02010609010101010101" pitchFamily="1" charset="-128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C0000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75</a:t>
                      </a:r>
                      <a:endParaRPr lang="en-US" altLang="zh-TW" sz="3600" b="1" i="0" u="none" strike="noStrike" dirty="0">
                        <a:solidFill>
                          <a:srgbClr val="C0000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00B0F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5</a:t>
                      </a:r>
                      <a:endParaRPr lang="en-US" altLang="zh-TW" sz="3600" b="1" i="0" u="none" strike="noStrike" dirty="0">
                        <a:solidFill>
                          <a:srgbClr val="00B0F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C0000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47</a:t>
                      </a:r>
                      <a:endParaRPr lang="en-US" altLang="zh-TW" sz="3600" b="1" i="0" u="none" strike="noStrike" dirty="0">
                        <a:solidFill>
                          <a:srgbClr val="C0000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00B0F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11</a:t>
                      </a:r>
                      <a:endParaRPr lang="en-US" altLang="zh-TW" sz="3600" b="1" i="0" u="none" strike="noStrike" dirty="0">
                        <a:solidFill>
                          <a:srgbClr val="00B0F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C0000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55</a:t>
                      </a:r>
                      <a:endParaRPr lang="en-US" altLang="zh-TW" sz="3600" b="1" i="0" u="none" strike="noStrike" dirty="0">
                        <a:solidFill>
                          <a:srgbClr val="C0000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600" b="1" u="none" strike="noStrike" dirty="0">
                          <a:solidFill>
                            <a:srgbClr val="00B0F0"/>
                          </a:solidFill>
                          <a:effectLst/>
                          <a:latin typeface="AR BERKLEY" panose="02000000000000000000" pitchFamily="2" charset="0"/>
                          <a:ea typeface="DFPOP1-W9" panose="02010609010101010101" pitchFamily="1" charset="-128"/>
                        </a:rPr>
                        <a:t>4</a:t>
                      </a:r>
                      <a:endParaRPr lang="en-US" altLang="zh-TW" sz="3600" b="1" i="0" u="none" strike="noStrike" dirty="0">
                        <a:solidFill>
                          <a:srgbClr val="00B0F0"/>
                        </a:solidFill>
                        <a:effectLst/>
                        <a:latin typeface="AR BERKLEY" panose="02000000000000000000" pitchFamily="2" charset="0"/>
                        <a:ea typeface="DFPOP1-W9" panose="02010609010101010101" pitchFamily="1" charset="-128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5724128" y="3645024"/>
            <a:ext cx="1080000" cy="855098"/>
            <a:chOff x="3635896" y="1857933"/>
            <a:chExt cx="1656184" cy="1283035"/>
          </a:xfrm>
        </p:grpSpPr>
        <p:sp>
          <p:nvSpPr>
            <p:cNvPr id="23" name="爆炸 2 22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24" name="矩形 23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724128" y="4446110"/>
            <a:ext cx="1080000" cy="855098"/>
            <a:chOff x="3635896" y="1857933"/>
            <a:chExt cx="1656184" cy="1283035"/>
          </a:xfrm>
        </p:grpSpPr>
        <p:sp>
          <p:nvSpPr>
            <p:cNvPr id="26" name="爆炸 2 25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27" name="矩形 26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347984" y="3654022"/>
            <a:ext cx="1080000" cy="855098"/>
            <a:chOff x="3635896" y="1857933"/>
            <a:chExt cx="1656184" cy="1283035"/>
          </a:xfrm>
        </p:grpSpPr>
        <p:sp>
          <p:nvSpPr>
            <p:cNvPr id="29" name="爆炸 2 28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33" name="矩形 32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347864" y="4446110"/>
            <a:ext cx="1080000" cy="855098"/>
            <a:chOff x="3635896" y="1857933"/>
            <a:chExt cx="1656184" cy="1283035"/>
          </a:xfrm>
        </p:grpSpPr>
        <p:sp>
          <p:nvSpPr>
            <p:cNvPr id="35" name="爆炸 2 34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39" name="矩形 38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115616" y="4437112"/>
            <a:ext cx="1080000" cy="855098"/>
            <a:chOff x="3635896" y="1857933"/>
            <a:chExt cx="1656184" cy="1283035"/>
          </a:xfrm>
        </p:grpSpPr>
        <p:sp>
          <p:nvSpPr>
            <p:cNvPr id="41" name="爆炸 2 40"/>
            <p:cNvSpPr/>
            <p:nvPr/>
          </p:nvSpPr>
          <p:spPr>
            <a:xfrm>
              <a:off x="3635896" y="1857933"/>
              <a:ext cx="1656184" cy="1283035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500"/>
            </a:p>
          </p:txBody>
        </p:sp>
        <p:sp>
          <p:nvSpPr>
            <p:cNvPr id="42" name="矩形 41"/>
            <p:cNvSpPr/>
            <p:nvPr/>
          </p:nvSpPr>
          <p:spPr>
            <a:xfrm rot="20466992">
              <a:off x="4047323" y="2150154"/>
              <a:ext cx="784663" cy="6800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25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勝</a:t>
              </a:r>
              <a:endParaRPr lang="zh-TW" alt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lang="zh-TW" altLang="en-US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zh-TW" sz="2600" dirty="0"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40285" y="3075651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結論</a:t>
            </a:r>
            <a:endParaRPr lang="zh-TW" altLang="en-US" sz="8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7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4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25"/>
                            </p:stCondLst>
                            <p:childTnLst>
                              <p:par>
                                <p:cTn id="13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797673" y="1774557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結論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2780928"/>
            <a:ext cx="87129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做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問卷時發現在台北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車站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約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有</a:t>
            </a:r>
            <a:r>
              <a:rPr lang="zh-TW" altLang="zh-TW" sz="2600" b="1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一半以上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的人不曾聽過或去過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商圈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而剩下的人則是</a:t>
            </a:r>
            <a:r>
              <a:rPr lang="zh-TW" altLang="zh-TW" sz="2600" b="1" dirty="0">
                <a:latin typeface="DFPOP1-W9" panose="02010609010101010101" pitchFamily="1" charset="-128"/>
                <a:ea typeface="DFPOP1-W9" panose="02010609010101010101" pitchFamily="1" charset="-128"/>
              </a:rPr>
              <a:t>去過，卻不知道這個地方叫四平</a:t>
            </a:r>
            <a:r>
              <a:rPr lang="zh-TW" altLang="zh-TW" sz="2600" b="1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商圈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而且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對於四平商圈也不甚熟悉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近</a:t>
            </a:r>
            <a:r>
              <a:rPr lang="en-US" altLang="zh-TW" sz="2600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1/3</a:t>
            </a:r>
            <a:r>
              <a:rPr lang="zh-TW" altLang="zh-TW" sz="2600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的人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會固定</a:t>
            </a:r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1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個月逛東區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1〜2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次。</a:t>
            </a: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而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就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而言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民眾沒有特定會多久去一次四平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且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大多都是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不一定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/>
              <a:t>結論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1477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588642" y="2462113"/>
            <a:ext cx="80878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調查統計後發現，東區較吸引人的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是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：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交通便利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流行</a:t>
            </a:r>
            <a:r>
              <a:rPr lang="zh-TW" altLang="zh-TW" sz="2600" b="1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zh-TW" altLang="zh-TW" sz="2600" b="1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氣氛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繁華</a:t>
            </a:r>
            <a:r>
              <a:rPr lang="zh-TW" altLang="zh-TW" sz="2600" b="1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zh-TW" altLang="zh-TW" sz="2600" b="1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街道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餐廳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商品選擇</a:t>
            </a:r>
            <a:r>
              <a:rPr lang="zh-TW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多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endParaRPr lang="en-US" altLang="zh-TW" sz="2600" dirty="0" smtClean="0">
              <a:solidFill>
                <a:srgbClr val="E78F2E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b="1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b="1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最</a:t>
            </a:r>
            <a:r>
              <a:rPr lang="zh-TW" altLang="zh-TW" sz="2600" b="1" dirty="0">
                <a:latin typeface="DFPOP1-W9" panose="02010609010101010101" pitchFamily="1" charset="-128"/>
                <a:ea typeface="DFPOP1-W9" panose="02010609010101010101" pitchFamily="1" charset="-128"/>
              </a:rPr>
              <a:t>有趣的一筆資料是</a:t>
            </a:r>
            <a:r>
              <a:rPr lang="zh-TW" altLang="zh-TW" sz="2600" b="1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b="1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b="1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b="1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在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價格</a:t>
            </a:r>
            <a:r>
              <a:rPr lang="zh-TW" altLang="zh-TW" sz="2600" b="1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合理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b="1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zh-TW" altLang="zh-TW" sz="2600" b="1" dirty="0">
                <a:latin typeface="DFPOP1-W9" panose="02010609010101010101" pitchFamily="1" charset="-128"/>
                <a:ea typeface="DFPOP1-W9" panose="02010609010101010101" pitchFamily="1" charset="-128"/>
              </a:rPr>
              <a:t>這個選項上</a:t>
            </a:r>
            <a:r>
              <a:rPr lang="zh-TW" altLang="zh-TW" sz="2600" b="1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，沒有人</a:t>
            </a:r>
            <a:r>
              <a:rPr lang="zh-TW" altLang="zh-TW" sz="2600" b="1" dirty="0">
                <a:latin typeface="DFPOP1-W9" panose="02010609010101010101" pitchFamily="1" charset="-128"/>
                <a:ea typeface="DFPOP1-W9" panose="02010609010101010101" pitchFamily="1" charset="-128"/>
              </a:rPr>
              <a:t>勾選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但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仍有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許多人想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去東區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可見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東區的</a:t>
            </a:r>
            <a:r>
              <a:rPr lang="zh-TW" altLang="zh-TW" sz="2600" dirty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吸力大於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它的</a:t>
            </a:r>
            <a:r>
              <a:rPr lang="zh-TW" altLang="zh-TW" sz="2600" dirty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推力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/>
              <a:t>結論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19344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804248" y="57074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/>
              <a:t>前言</a:t>
            </a:r>
            <a:endParaRPr lang="en-US" altLang="zh-TW" sz="3000" dirty="0" smtClean="0"/>
          </a:p>
        </p:txBody>
      </p:sp>
      <p:sp>
        <p:nvSpPr>
          <p:cNvPr id="12" name="內容版面配置區 17"/>
          <p:cNvSpPr txBox="1">
            <a:spLocks/>
          </p:cNvSpPr>
          <p:nvPr/>
        </p:nvSpPr>
        <p:spPr bwMode="auto">
          <a:xfrm>
            <a:off x="539552" y="2314657"/>
            <a:ext cx="7920880" cy="17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「</a:t>
            </a:r>
            <a:r>
              <a:rPr lang="zh-TW" altLang="en-US" sz="8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陽光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豆花</a:t>
            </a:r>
            <a:r>
              <a:rPr lang="zh-TW" altLang="en-US" sz="8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」是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我們在報告之初訪問的一家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店。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這家店開幕至今已有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7 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年歷史，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而在四平做生意，則要從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50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年前說起。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18880" b="54524"/>
          <a:stretch/>
        </p:blipFill>
        <p:spPr>
          <a:xfrm>
            <a:off x="539552" y="4260449"/>
            <a:ext cx="5768928" cy="216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1" y="3562949"/>
            <a:ext cx="1838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588642" y="2204864"/>
            <a:ext cx="80878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而四平吸引人的地方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是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：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價格合理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交通便利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有人情味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食物好吃</a:t>
            </a:r>
            <a:r>
              <a:rPr lang="en-US" altLang="zh-TW" sz="2600" dirty="0" smtClean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>
                <a:solidFill>
                  <a:srgbClr val="E78F2E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而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選擇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商品多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這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項的人大多是</a:t>
            </a:r>
            <a:r>
              <a:rPr lang="zh-TW" altLang="zh-TW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女性上班族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這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也證實了四平街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為</a:t>
            </a:r>
            <a:r>
              <a:rPr lang="zh-TW" altLang="zh-TW" sz="2600" b="1" dirty="0" smtClean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女人街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的稱號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在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東區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沒人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勾選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en-US" altLang="zh-TW" sz="2600" dirty="0" smtClean="0">
                <a:solidFill>
                  <a:srgbClr val="996633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996633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價格合理</a:t>
            </a:r>
            <a:r>
              <a:rPr lang="en-US" altLang="zh-TW" sz="2600" dirty="0" smtClean="0">
                <a:solidFill>
                  <a:srgbClr val="996633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endParaRPr lang="en-US" altLang="zh-TW" sz="2600" dirty="0">
              <a:solidFill>
                <a:srgbClr val="996633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在四平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商圈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這反而是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在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所有選項中勾選次數</a:t>
            </a:r>
            <a:r>
              <a:rPr lang="zh-TW" altLang="zh-TW" sz="2600" dirty="0">
                <a:solidFill>
                  <a:srgbClr val="CC00CC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最多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的一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項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/>
              <a:t>結論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32269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588642" y="2204864"/>
            <a:ext cx="808781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在造成</a:t>
            </a:r>
            <a:r>
              <a:rPr lang="zh-TW" altLang="zh-TW" sz="2600" dirty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人潮多寡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的因素這方面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四平街</a:t>
            </a:r>
            <a:r>
              <a:rPr lang="en-US" altLang="zh-TW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商圈</a:t>
            </a:r>
            <a:r>
              <a:rPr lang="zh-TW" altLang="zh-TW" sz="2600" b="1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zh-TW" altLang="zh-TW" sz="2600" b="1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規劃</a:t>
            </a:r>
            <a:r>
              <a:rPr lang="en-US" altLang="zh-TW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和</a:t>
            </a:r>
            <a:r>
              <a:rPr lang="en-US" altLang="zh-TW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交通</a:t>
            </a:r>
            <a:r>
              <a:rPr lang="zh-TW" altLang="zh-TW" sz="2600" b="1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的便利</a:t>
            </a:r>
            <a:r>
              <a:rPr lang="zh-TW" altLang="zh-TW" sz="2600" b="1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性</a:t>
            </a:r>
            <a:r>
              <a:rPr lang="en-US" altLang="zh-TW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都和東區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一樣不錯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只有在</a:t>
            </a:r>
            <a:r>
              <a:rPr lang="en-US" altLang="zh-TW" sz="2600" dirty="0" smtClean="0">
                <a:solidFill>
                  <a:srgbClr val="FF0066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FF0066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商店</a:t>
            </a:r>
            <a:r>
              <a:rPr lang="zh-TW" altLang="zh-TW" sz="2600" b="1" dirty="0">
                <a:solidFill>
                  <a:srgbClr val="FF0066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及商品</a:t>
            </a:r>
            <a:r>
              <a:rPr lang="zh-TW" altLang="zh-TW" sz="2600" b="1" dirty="0" smtClean="0">
                <a:solidFill>
                  <a:srgbClr val="FF0066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種類</a:t>
            </a:r>
            <a:r>
              <a:rPr lang="en-US" altLang="zh-TW" sz="2600" dirty="0" smtClean="0">
                <a:solidFill>
                  <a:srgbClr val="FF0066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上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，略嫌稍少了些。</a:t>
            </a: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商圈的優勢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為</a:t>
            </a:r>
            <a:r>
              <a:rPr lang="en-US" altLang="zh-TW" sz="2600" dirty="0" smtClean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價格合理</a:t>
            </a:r>
            <a:r>
              <a:rPr lang="en-US" altLang="zh-TW" sz="2600" dirty="0" smtClean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和</a:t>
            </a:r>
            <a:r>
              <a:rPr lang="en-US" altLang="zh-TW" sz="2600" dirty="0" smtClean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人情味濃厚</a:t>
            </a:r>
            <a:r>
              <a:rPr lang="en-US" altLang="zh-TW" sz="2600" dirty="0" smtClean="0">
                <a:solidFill>
                  <a:srgbClr val="66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endParaRPr lang="zh-TW" altLang="zh-TW" sz="2600" dirty="0">
              <a:solidFill>
                <a:srgbClr val="6600FF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而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劣勢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在於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知名度不足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[</a:t>
            </a:r>
            <a:r>
              <a:rPr lang="zh-TW" altLang="zh-TW" sz="2600" b="1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商品</a:t>
            </a:r>
            <a:r>
              <a:rPr lang="zh-TW" altLang="zh-TW" sz="2600" b="1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種類</a:t>
            </a:r>
            <a:r>
              <a:rPr lang="zh-TW" altLang="zh-TW" sz="2600" b="1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過少</a:t>
            </a:r>
            <a:r>
              <a:rPr lang="en-US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] 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應該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要多多推廣，增加知名度。</a:t>
            </a:r>
          </a:p>
          <a:p>
            <a:endParaRPr lang="en-US" altLang="zh-TW" sz="2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57074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/>
              <a:t>結論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22895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433881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</a:t>
            </a:r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.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維基百科 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2.google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搜尋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3.yahoo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搜尋 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zh-TW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4.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陽光商圈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官方網站</a:t>
            </a:r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5</a:t>
            </a:r>
            <a:r>
              <a:rPr lang="en-US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.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實際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發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放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問卷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7673" y="1774557"/>
            <a:ext cx="2262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資料來源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7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5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75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48428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實際採訪：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17 18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29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31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37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問卷發放：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18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23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29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31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37</a:t>
            </a: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資料蒐集：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17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18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23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29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31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37</a:t>
            </a: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資料彙整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：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29</a:t>
            </a:r>
          </a:p>
          <a:p>
            <a:endParaRPr lang="zh-TW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PPT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製作：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5</a:t>
            </a: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報告：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5 18 </a:t>
            </a:r>
          </a:p>
        </p:txBody>
      </p:sp>
      <p:sp>
        <p:nvSpPr>
          <p:cNvPr id="12" name="矩形 11"/>
          <p:cNvSpPr/>
          <p:nvPr/>
        </p:nvSpPr>
        <p:spPr>
          <a:xfrm>
            <a:off x="797672" y="1700808"/>
            <a:ext cx="2262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工作分配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5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1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1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0" y="4797352"/>
            <a:ext cx="3194085" cy="18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0" y="2637112"/>
            <a:ext cx="2400000" cy="180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07" y="4797352"/>
            <a:ext cx="3194085" cy="18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9120"/>
            <a:ext cx="3194085" cy="18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35896" y="1700808"/>
            <a:ext cx="418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友情贊助： </a:t>
            </a:r>
            <a:r>
              <a:rPr lang="en-US" altLang="zh-TW" sz="2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1.11.13.20.22.32.41.</a:t>
            </a:r>
          </a:p>
          <a:p>
            <a:r>
              <a:rPr lang="zh-TW" altLang="en-US" sz="2000" dirty="0">
                <a:latin typeface="DFPOP1-W9" panose="02010609010101010101" pitchFamily="1" charset="-128"/>
                <a:ea typeface="DFPOP1-W9" panose="02010609010101010101" pitchFamily="1" charset="-128"/>
              </a:rPr>
              <a:t>店家：四平陽光豆花冰品</a:t>
            </a:r>
            <a:r>
              <a:rPr lang="zh-TW" altLang="en-US" sz="20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endParaRPr lang="zh-TW" altLang="en-US" sz="20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7672" y="1700808"/>
            <a:ext cx="2262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特別感謝</a:t>
            </a:r>
            <a:endParaRPr lang="zh-TW" altLang="en-US" sz="4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650807" y="3075651"/>
            <a:ext cx="3831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THE END</a:t>
            </a:r>
            <a:endParaRPr lang="zh-TW" altLang="en-US" sz="8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0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804248" y="57074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/>
              <a:t>前言</a:t>
            </a:r>
            <a:endParaRPr lang="en-US" altLang="zh-TW" sz="3000" dirty="0" smtClean="0"/>
          </a:p>
        </p:txBody>
      </p:sp>
      <p:sp>
        <p:nvSpPr>
          <p:cNvPr id="12" name="內容版面配置區 17"/>
          <p:cNvSpPr txBox="1">
            <a:spLocks/>
          </p:cNvSpPr>
          <p:nvPr/>
        </p:nvSpPr>
        <p:spPr bwMode="auto">
          <a:xfrm>
            <a:off x="611560" y="2492896"/>
            <a:ext cx="79208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老闆娘說這幾十年來四平街的人潮少了很多，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也許是</a:t>
            </a:r>
            <a:r>
              <a:rPr lang="zh-TW" altLang="en-US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物價上漲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，降低民眾的消費力；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也有可能是因為街道上少了些路邊攤，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空間變大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了，人群相對就少了。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究竟是什麼原因讓四平商圈的人潮變少了，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讓我們繼續看下去。  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55444" y="3075651"/>
            <a:ext cx="74222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600FF">
                      <a:alpha val="30000"/>
                    </a:srgb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調查方向與動機</a:t>
            </a:r>
            <a:endParaRPr lang="zh-TW" altLang="en-US" sz="8000" b="1" cap="none" spc="50" dirty="0">
              <a:ln w="12700" cmpd="sng">
                <a:solidFill>
                  <a:srgbClr val="66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600FF">
                    <a:alpha val="30000"/>
                  </a:srgbClr>
                </a:glow>
                <a:outerShdw blurRad="50800" dist="50800" dir="5400000" algn="ctr" rotWithShape="0">
                  <a:schemeClr val="bg1"/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</a:t>
            </a:r>
            <a:r>
              <a:rPr lang="zh-TW" altLang="en-US" sz="3000" dirty="0" smtClean="0"/>
              <a:t>簡介</a:t>
            </a:r>
            <a:endParaRPr lang="en-US" altLang="zh-TW" sz="3000" dirty="0" smtClean="0"/>
          </a:p>
        </p:txBody>
      </p:sp>
      <p:sp>
        <p:nvSpPr>
          <p:cNvPr id="2" name="矩形 1"/>
          <p:cNvSpPr/>
          <p:nvPr/>
        </p:nvSpPr>
        <p:spPr>
          <a:xfrm>
            <a:off x="965186" y="1733907"/>
            <a:ext cx="2685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zh-TW" alt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  </a:t>
            </a:r>
            <a:endParaRPr lang="zh-TW" alt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8"/>
          <a:stretch/>
        </p:blipFill>
        <p:spPr>
          <a:xfrm>
            <a:off x="1070956" y="4869160"/>
            <a:ext cx="4320000" cy="14261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20" y="2636912"/>
            <a:ext cx="3480836" cy="18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12" y="269531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8" name="矩形 7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背景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四平街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為光復後新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闢道路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，原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為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建國北路、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松江路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之巷弄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，拓寬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後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以</a:t>
            </a:r>
            <a:r>
              <a:rPr lang="zh-TW" altLang="zh-TW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吉林省四平市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命名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同時紀念國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共「</a:t>
            </a:r>
            <a:r>
              <a:rPr lang="zh-TW" altLang="zh-TW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四平之戰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」。</a:t>
            </a: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四平街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以</a:t>
            </a:r>
            <a:r>
              <a:rPr lang="zh-TW" altLang="zh-TW" sz="2600" dirty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吉林路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為起點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，全長</a:t>
            </a:r>
            <a:r>
              <a:rPr lang="en-US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620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公尺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和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它平行的路皆以</a:t>
            </a:r>
            <a:r>
              <a:rPr lang="zh-TW" altLang="zh-TW" sz="2600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吉林省的重要縣市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命名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4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0" y="2852936"/>
            <a:ext cx="671508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民國八十年代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初，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一場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火災曾將建國市場燒得一片狼藉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經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市政府重建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為</a:t>
            </a:r>
            <a:r>
              <a:rPr lang="zh-TW" altLang="zh-TW" sz="2600" dirty="0" smtClean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公有</a:t>
            </a:r>
            <a:r>
              <a:rPr lang="zh-TW" altLang="zh-TW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市場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部分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被私人佔有的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土地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才恢復</a:t>
            </a:r>
            <a:r>
              <a:rPr lang="zh-TW" altLang="zh-TW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公園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用途。</a:t>
            </a:r>
          </a:p>
          <a:p>
            <a:endParaRPr lang="en-US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背景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64842" y="57397"/>
            <a:ext cx="9297956" cy="1800536"/>
            <a:chOff x="-164842" y="123847"/>
            <a:chExt cx="9297956" cy="1800536"/>
          </a:xfrm>
        </p:grpSpPr>
        <p:sp>
          <p:nvSpPr>
            <p:cNvPr id="15" name="矩形 14"/>
            <p:cNvSpPr/>
            <p:nvPr/>
          </p:nvSpPr>
          <p:spPr>
            <a:xfrm>
              <a:off x="0" y="426450"/>
              <a:ext cx="9133114" cy="100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00000"/>
                        </a14:imgEffect>
                        <a14:imgEffect>
                          <a14:colorTemperature colorTemp="9250"/>
                        </a14:imgEffect>
                        <a14:imgEffect>
                          <a14:saturation sat="250000"/>
                        </a14:imgEffect>
                        <a14:imgEffect>
                          <a14:brightnessContrast bright="1000" contrast="-25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glow>
                <a:schemeClr val="accent1"/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164842" y="123847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i="1" dirty="0" smtClean="0">
                  <a:solidFill>
                    <a:srgbClr val="0099FF"/>
                  </a:solidFill>
                  <a:effectLst>
                    <a:outerShdw blurRad="25400" dist="38100" dir="3000000" sx="104000" sy="104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城</a:t>
              </a:r>
              <a:endParaRPr lang="zh-TW" altLang="en-US" sz="8000" b="1" i="1" dirty="0">
                <a:solidFill>
                  <a:srgbClr val="0099FF"/>
                </a:solidFill>
                <a:effectLst>
                  <a:outerShdw blurRad="25400" dist="38100" dir="3000000" sx="104000" sy="104000" algn="t" rotWithShape="0">
                    <a:prstClr val="black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 rot="154741">
              <a:off x="842852" y="608904"/>
              <a:ext cx="26678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4200" b="1" i="1" dirty="0">
                  <a:ln w="18415" cmpd="sng">
                    <a:solidFill>
                      <a:srgbClr val="7030A0">
                        <a:alpha val="35000"/>
                      </a:srgbClr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stA="60000" endPos="90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報導文學</a:t>
              </a:r>
              <a:endParaRPr lang="en-US" altLang="zh-TW" sz="4200" b="1" i="1" dirty="0" smtClean="0">
                <a:ln w="18415" cmpd="sng">
                  <a:solidFill>
                    <a:srgbClr val="7030A0">
                      <a:alpha val="35000"/>
                    </a:srgb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60000" endPos="90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1222" y="908720"/>
              <a:ext cx="11521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i="1" dirty="0">
                  <a:solidFill>
                    <a:srgbClr val="0099FF"/>
                  </a:solidFill>
                  <a:effectLst>
                    <a:outerShdw blurRad="25400" dist="38100" dir="3000000" sx="106000" sy="106000" algn="t" rotWithShape="0">
                      <a:prstClr val="black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市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44208" y="57074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商圈簡介</a:t>
            </a:r>
            <a:endParaRPr lang="en-US" altLang="zh-TW" sz="3000" dirty="0" smtClean="0"/>
          </a:p>
        </p:txBody>
      </p:sp>
      <p:sp>
        <p:nvSpPr>
          <p:cNvPr id="10" name="內容版面配置區 17"/>
          <p:cNvSpPr txBox="1">
            <a:spLocks/>
          </p:cNvSpPr>
          <p:nvPr/>
        </p:nvSpPr>
        <p:spPr bwMode="auto">
          <a:xfrm>
            <a:off x="593221" y="2852936"/>
            <a:ext cx="82812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早期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四平街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是</a:t>
            </a:r>
            <a:r>
              <a:rPr lang="zh-TW" altLang="zh-TW" sz="2600" dirty="0">
                <a:solidFill>
                  <a:srgbClr val="FF00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日本宿舍區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，因此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規畫</a:t>
            </a:r>
            <a:r>
              <a:rPr lang="zh-TW" altLang="en-US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為</a:t>
            </a:r>
            <a:r>
              <a:rPr lang="zh-TW" altLang="zh-TW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市場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周圍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為</a:t>
            </a:r>
            <a:r>
              <a:rPr lang="zh-TW" altLang="zh-TW" sz="2600" dirty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公園預定</a:t>
            </a:r>
            <a:r>
              <a:rPr lang="zh-TW" altLang="zh-TW" sz="2600" dirty="0" smtClean="0">
                <a:solidFill>
                  <a:srgbClr val="0000FF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地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，後者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卻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被私人佔去搭建市場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長春</a:t>
            </a:r>
            <a:r>
              <a:rPr lang="zh-TW" altLang="zh-TW" sz="2600" dirty="0">
                <a:solidFill>
                  <a:srgbClr val="0099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國宅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完工後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，攤販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與一般零售業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聚集</a:t>
            </a:r>
            <a:r>
              <a:rPr lang="zh-TW" altLang="en-US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於此</a:t>
            </a:r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2600" dirty="0" smtClean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endParaRPr lang="en-US" altLang="zh-TW" sz="800" dirty="0"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r>
              <a:rPr lang="zh-TW" altLang="zh-TW" sz="2600" dirty="0" smtClean="0">
                <a:latin typeface="DFPOP1-W9" panose="02010609010101010101" pitchFamily="1" charset="-128"/>
                <a:ea typeface="DFPOP1-W9" panose="02010609010101010101" pitchFamily="1" charset="-128"/>
              </a:rPr>
              <a:t>形成</a:t>
            </a:r>
            <a:r>
              <a:rPr lang="zh-TW" altLang="zh-TW" sz="2600" dirty="0">
                <a:solidFill>
                  <a:srgbClr val="FF6600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地區性商業</a:t>
            </a:r>
            <a:r>
              <a:rPr lang="zh-TW" altLang="zh-TW" sz="2600" dirty="0"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</a:p>
          <a:p>
            <a:endParaRPr lang="zh-TW" altLang="zh-TW" sz="2600" dirty="0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3" y="1774557"/>
            <a:ext cx="2781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四平</a:t>
            </a:r>
            <a:r>
              <a:rPr lang="zh-TW" altLang="en-US" sz="4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之</a:t>
            </a:r>
            <a:r>
              <a:rPr lang="zh-TW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背景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3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1477</Words>
  <Application>Microsoft Office PowerPoint</Application>
  <PresentationFormat>如螢幕大小 (4:3)</PresentationFormat>
  <Paragraphs>412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37" baseType="lpstr">
      <vt:lpstr>Office 佈景主題</vt:lpstr>
      <vt:lpstr>1_Office 佈景主題</vt:lpstr>
      <vt:lpstr>  四平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雙享蘑菇雞丁</dc:title>
  <dc:creator>wufamily</dc:creator>
  <cp:lastModifiedBy>user</cp:lastModifiedBy>
  <cp:revision>83</cp:revision>
  <dcterms:created xsi:type="dcterms:W3CDTF">2013-09-18T12:47:27Z</dcterms:created>
  <dcterms:modified xsi:type="dcterms:W3CDTF">2013-10-17T07:34:54Z</dcterms:modified>
</cp:coreProperties>
</file>